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98" r:id="rId3"/>
    <p:sldMasterId id="2147483711" r:id="rId4"/>
  </p:sldMasterIdLst>
  <p:notesMasterIdLst>
    <p:notesMasterId r:id="rId26"/>
  </p:notesMasterIdLst>
  <p:handoutMasterIdLst>
    <p:handoutMasterId r:id="rId27"/>
  </p:handoutMasterIdLst>
  <p:sldIdLst>
    <p:sldId id="890" r:id="rId5"/>
    <p:sldId id="888" r:id="rId6"/>
    <p:sldId id="889" r:id="rId7"/>
    <p:sldId id="314" r:id="rId8"/>
    <p:sldId id="417" r:id="rId9"/>
    <p:sldId id="418" r:id="rId10"/>
    <p:sldId id="826" r:id="rId11"/>
    <p:sldId id="263" r:id="rId12"/>
    <p:sldId id="266" r:id="rId13"/>
    <p:sldId id="875" r:id="rId14"/>
    <p:sldId id="304" r:id="rId15"/>
    <p:sldId id="864" r:id="rId16"/>
    <p:sldId id="865" r:id="rId17"/>
    <p:sldId id="866" r:id="rId18"/>
    <p:sldId id="876" r:id="rId19"/>
    <p:sldId id="870" r:id="rId20"/>
    <p:sldId id="871" r:id="rId21"/>
    <p:sldId id="880" r:id="rId22"/>
    <p:sldId id="887" r:id="rId23"/>
    <p:sldId id="881" r:id="rId24"/>
    <p:sldId id="8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0" autoAdjust="0"/>
    <p:restoredTop sz="99511" autoAdjust="0"/>
  </p:normalViewPr>
  <p:slideViewPr>
    <p:cSldViewPr snapToGrid="0" snapToObjects="1">
      <p:cViewPr varScale="1">
        <p:scale>
          <a:sx n="121" d="100"/>
          <a:sy n="121" d="100"/>
        </p:scale>
        <p:origin x="8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29364-0D64-C045-8D03-C0646F1152F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5F77-7774-2A40-8E47-F95FE4D3A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D1956-76FE-3C4C-BEBE-1F909F201A6E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0CDCA-1C9D-954B-844F-2C8A40CDB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722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54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0CDCA-1C9D-954B-844F-2C8A40CDB7E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0CDCA-1C9D-954B-844F-2C8A40CDB7E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27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78628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29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78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74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5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80676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7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80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3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2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3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82724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5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827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4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1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5732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3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57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4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27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9828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29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98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6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1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0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20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17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2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6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26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1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3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23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5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483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57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986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314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283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27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88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113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093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94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331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308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31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7257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5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F75B-FAC0-FE46-B1CA-9434474F785F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14709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08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8.emf"/><Relationship Id="rId26" Type="http://schemas.openxmlformats.org/officeDocument/2006/relationships/image" Target="../media/image31.e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5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2.bin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27.emf"/><Relationship Id="rId20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21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32.emf"/><Relationship Id="rId10" Type="http://schemas.openxmlformats.org/officeDocument/2006/relationships/image" Target="../media/image24.e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1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6.emf"/><Relationship Id="rId22" Type="http://schemas.openxmlformats.org/officeDocument/2006/relationships/image" Target="../media/image30.emf"/><Relationship Id="rId27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MWR-D-16-0483.1" TargetMode="External"/><Relationship Id="rId2" Type="http://schemas.openxmlformats.org/officeDocument/2006/relationships/hyperlink" Target="https://journals.ametsoc.org/doi/abs/10.1175/MWR-D-16-0483.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AB72-B043-1548-99E2-9E534BEC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Conservation equations: we really really love ‘</a:t>
            </a:r>
            <a:r>
              <a:rPr lang="en-US" dirty="0" err="1">
                <a:solidFill>
                  <a:schemeClr val="bg2"/>
                </a:solidFill>
              </a:rPr>
              <a:t>em</a:t>
            </a:r>
            <a:r>
              <a:rPr lang="en-US" dirty="0">
                <a:solidFill>
                  <a:schemeClr val="bg2"/>
                </a:solidFill>
              </a:rPr>
              <a:t>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11D8-9F2E-E343-B256-C008F3C8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665483" cy="4114800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For momentum: lots of massaging to beat RHS terms down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For ‘warmth’: have to account for compression &amp; expansion (adiabatic </a:t>
            </a:r>
            <a:r>
              <a:rPr lang="en-US" sz="2000" dirty="0">
                <a:solidFill>
                  <a:schemeClr val="bg1"/>
                </a:solidFill>
              </a:rPr>
              <a:t>Temperature warming/cooling </a:t>
            </a:r>
            <a:r>
              <a:rPr lang="en-US" sz="2000" dirty="0">
                <a:solidFill>
                  <a:schemeClr val="bg2"/>
                </a:solidFill>
              </a:rPr>
              <a:t>in the absence of actual diabatic or latent </a:t>
            </a:r>
            <a:r>
              <a:rPr lang="en-US" sz="2000" i="1" dirty="0">
                <a:solidFill>
                  <a:srgbClr val="FF0000"/>
                </a:solidFill>
              </a:rPr>
              <a:t>heating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C6476-05C9-3541-9050-22B1163F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80" y="1692166"/>
            <a:ext cx="4147219" cy="51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rgbClr val="008000"/>
                  </a:solidFill>
                </a:rPr>
                <a:t>fv</a:t>
              </a:r>
              <a:endParaRPr lang="en-US" sz="1200" b="1" dirty="0">
                <a:solidFill>
                  <a:srgbClr val="008000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08000"/>
                  </a:solidFill>
                </a:rPr>
                <a:t>fv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All v winds the same, as the disk </a:t>
            </a:r>
          </a:p>
          <a:p>
            <a:pPr algn="r"/>
            <a:r>
              <a:rPr lang="en-US" sz="2000" dirty="0"/>
              <a:t>moves southward as a unit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pPr algn="r"/>
            <a:endParaRPr lang="en-US" sz="2000" dirty="0">
              <a:sym typeface="Wingdings" pitchFamily="2" charset="2"/>
            </a:endParaRPr>
          </a:p>
          <a:p>
            <a:pPr algn="r"/>
            <a:endParaRPr lang="en-US" dirty="0">
              <a:sym typeface="Wingdings" pitchFamily="2" charset="2"/>
            </a:endParaRPr>
          </a:p>
          <a:p>
            <a:pPr algn="r"/>
            <a:r>
              <a:rPr lang="en-US" dirty="0">
                <a:sym typeface="Wingdings" pitchFamily="2" charset="2"/>
              </a:rPr>
              <a:t>(an eastward PGF must balance the </a:t>
            </a:r>
            <a:r>
              <a:rPr lang="en-US" i="1" dirty="0">
                <a:sym typeface="Wingdings" pitchFamily="2" charset="2"/>
              </a:rPr>
              <a:t>mean</a:t>
            </a:r>
            <a:r>
              <a:rPr lang="en-US" dirty="0">
                <a:sym typeface="Wingdings" pitchFamily="2" charset="2"/>
              </a:rPr>
              <a:t> Coriolis force, to keep the air flowing southward)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4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/>
              <a:t>Relative, planetary, and absolute vorticity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237"/>
            <a:ext cx="8476938" cy="5919763"/>
          </a:xfrm>
        </p:spPr>
        <p:txBody>
          <a:bodyPr>
            <a:noAutofit/>
          </a:bodyPr>
          <a:lstStyle/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absolute = (relative + planetary): 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abs</a:t>
            </a:r>
            <a:r>
              <a:rPr lang="en-US" sz="2400" dirty="0"/>
              <a:t>=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rel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+ 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plan</a:t>
            </a:r>
            <a:endParaRPr lang="en-US" sz="2400" baseline="-25000" dirty="0">
              <a:solidFill>
                <a:srgbClr val="FF0000"/>
              </a:solidFill>
            </a:endParaRP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planetary vorticity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plan</a:t>
            </a:r>
            <a:r>
              <a:rPr lang="en-US" sz="2400" dirty="0"/>
              <a:t> = f     (aka the “Coriolis parameter”) 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f = 2</a:t>
            </a:r>
            <a:r>
              <a:rPr lang="en-US" sz="2400" dirty="0">
                <a:latin typeface="Symbol" pitchFamily="18" charset="2"/>
              </a:rPr>
              <a:t>W</a:t>
            </a:r>
            <a:r>
              <a:rPr lang="en-US" sz="2400" dirty="0"/>
              <a:t> </a:t>
            </a:r>
            <a:r>
              <a:rPr lang="en-US" sz="2400" dirty="0" err="1"/>
              <a:t>cos</a:t>
            </a:r>
            <a:r>
              <a:rPr lang="en-US" sz="2400" dirty="0"/>
              <a:t>(</a:t>
            </a:r>
            <a:r>
              <a:rPr lang="en-US" sz="2400" dirty="0">
                <a:latin typeface="Symbol" pitchFamily="18" charset="2"/>
              </a:rPr>
              <a:t>latitude</a:t>
            </a:r>
            <a:r>
              <a:rPr lang="en-US" sz="2400" dirty="0"/>
              <a:t>) 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>
                <a:latin typeface="Symbol" pitchFamily="18" charset="2"/>
              </a:rPr>
              <a:t> W</a:t>
            </a:r>
            <a:r>
              <a:rPr lang="en-US" sz="2400" dirty="0"/>
              <a:t> = (2π radians)/(1 day)  since the Earth turns once a day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At 40N, f = 10</a:t>
            </a:r>
            <a:r>
              <a:rPr lang="en-US" sz="2400" baseline="30000" dirty="0"/>
              <a:t>-4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318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ChangeArrowheads="1"/>
          </p:cNvSpPr>
          <p:nvPr/>
        </p:nvSpPr>
        <p:spPr bwMode="auto">
          <a:xfrm>
            <a:off x="-76200" y="-762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03" name="Text Box 3"/>
          <p:cNvSpPr txBox="1">
            <a:spLocks noChangeArrowheads="1"/>
          </p:cNvSpPr>
          <p:nvPr/>
        </p:nvSpPr>
        <p:spPr bwMode="auto">
          <a:xfrm>
            <a:off x="216794" y="705118"/>
            <a:ext cx="8763000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Consider a simple westerly flow (constant value of U)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Sinusoidal wave pattern in v is superimposed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Wave assumed to propagate eastward at </a:t>
            </a:r>
            <a:r>
              <a:rPr lang="en-US" sz="2400" i="1" dirty="0">
                <a:solidFill>
                  <a:srgbClr val="000000"/>
                </a:solidFill>
                <a:latin typeface="Arial"/>
              </a:rPr>
              <a:t>phase speed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7604" name="Rectangle 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10000"/>
            <a:ext cx="7924800" cy="2874963"/>
            <a:chOff x="1872" y="3888"/>
            <a:chExt cx="8208" cy="452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72" y="3888"/>
              <a:ext cx="8208" cy="2258"/>
              <a:chOff x="1728" y="7362"/>
              <a:chExt cx="8208" cy="2258"/>
            </a:xfrm>
          </p:grpSpPr>
          <p:sp>
            <p:nvSpPr>
              <p:cNvPr id="1177607" name="Freeform 7"/>
              <p:cNvSpPr>
                <a:spLocks/>
              </p:cNvSpPr>
              <p:nvPr/>
            </p:nvSpPr>
            <p:spPr bwMode="auto">
              <a:xfrm>
                <a:off x="1728" y="7938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08" name="Freeform 8"/>
              <p:cNvSpPr>
                <a:spLocks/>
              </p:cNvSpPr>
              <p:nvPr/>
            </p:nvSpPr>
            <p:spPr bwMode="auto">
              <a:xfrm>
                <a:off x="1728" y="7362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872" y="5184"/>
              <a:ext cx="8208" cy="3232"/>
              <a:chOff x="1728" y="8610"/>
              <a:chExt cx="8208" cy="3232"/>
            </a:xfrm>
          </p:grpSpPr>
          <p:sp>
            <p:nvSpPr>
              <p:cNvPr id="1177610" name="Freeform 10"/>
              <p:cNvSpPr>
                <a:spLocks/>
              </p:cNvSpPr>
              <p:nvPr/>
            </p:nvSpPr>
            <p:spPr bwMode="auto">
              <a:xfrm>
                <a:off x="1728" y="86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1" name="Freeform 11"/>
              <p:cNvSpPr>
                <a:spLocks/>
              </p:cNvSpPr>
              <p:nvPr/>
            </p:nvSpPr>
            <p:spPr bwMode="auto">
              <a:xfrm>
                <a:off x="1728" y="9234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2" name="Freeform 12"/>
              <p:cNvSpPr>
                <a:spLocks/>
              </p:cNvSpPr>
              <p:nvPr/>
            </p:nvSpPr>
            <p:spPr bwMode="auto">
              <a:xfrm>
                <a:off x="1728" y="98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3" name="Line 13"/>
              <p:cNvSpPr>
                <a:spLocks noChangeShapeType="1"/>
              </p:cNvSpPr>
              <p:nvPr/>
            </p:nvSpPr>
            <p:spPr bwMode="auto">
              <a:xfrm>
                <a:off x="5616" y="8818"/>
                <a:ext cx="0" cy="3024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77614" name="Rectangle 1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776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8323"/>
              </p:ext>
            </p:extLst>
          </p:nvPr>
        </p:nvGraphicFramePr>
        <p:xfrm>
          <a:off x="2592634" y="2760371"/>
          <a:ext cx="30797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11776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634" y="2760371"/>
                        <a:ext cx="3079750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16" name="Line 16"/>
          <p:cNvSpPr>
            <a:spLocks noChangeShapeType="1"/>
          </p:cNvSpPr>
          <p:nvPr/>
        </p:nvSpPr>
        <p:spPr bwMode="auto">
          <a:xfrm>
            <a:off x="16002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7" name="Line 17"/>
          <p:cNvSpPr>
            <a:spLocks noChangeShapeType="1"/>
          </p:cNvSpPr>
          <p:nvPr/>
        </p:nvSpPr>
        <p:spPr bwMode="auto">
          <a:xfrm>
            <a:off x="66294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8" name="Line 18"/>
          <p:cNvSpPr>
            <a:spLocks noChangeShapeType="1"/>
          </p:cNvSpPr>
          <p:nvPr/>
        </p:nvSpPr>
        <p:spPr bwMode="auto">
          <a:xfrm>
            <a:off x="1600200" y="4013200"/>
            <a:ext cx="502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9" name="Text Box 19"/>
          <p:cNvSpPr txBox="1">
            <a:spLocks noChangeArrowheads="1"/>
          </p:cNvSpPr>
          <p:nvPr/>
        </p:nvSpPr>
        <p:spPr bwMode="auto">
          <a:xfrm>
            <a:off x="3352800" y="3900488"/>
            <a:ext cx="1447800" cy="366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Wavelength = 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0" name="Line 20"/>
          <p:cNvSpPr>
            <a:spLocks noChangeShapeType="1"/>
          </p:cNvSpPr>
          <p:nvPr/>
        </p:nvSpPr>
        <p:spPr bwMode="auto">
          <a:xfrm flipV="1">
            <a:off x="8305800" y="2971800"/>
            <a:ext cx="0" cy="838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1" name="Text Box 21"/>
          <p:cNvSpPr txBox="1">
            <a:spLocks noChangeArrowheads="1"/>
          </p:cNvSpPr>
          <p:nvPr/>
        </p:nvSpPr>
        <p:spPr bwMode="auto">
          <a:xfrm>
            <a:off x="8001000" y="3857625"/>
            <a:ext cx="8382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2" name="Text Box 22"/>
          <p:cNvSpPr txBox="1">
            <a:spLocks noChangeArrowheads="1"/>
          </p:cNvSpPr>
          <p:nvPr/>
        </p:nvSpPr>
        <p:spPr bwMode="auto">
          <a:xfrm>
            <a:off x="4608490" y="6061657"/>
            <a:ext cx="2667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Height contours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E22B16B-1EEB-D04E-839E-48EE7265663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Rossby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waves: derive their speed c</a:t>
            </a:r>
          </a:p>
        </p:txBody>
      </p:sp>
    </p:spTree>
    <p:extLst>
      <p:ext uri="{BB962C8B-B14F-4D97-AF65-F5344CB8AC3E}">
        <p14:creationId xmlns:p14="http://schemas.microsoft.com/office/powerpoint/2010/main" val="225731463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763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the vorticity for this flow… only v varies, and only in x</a:t>
            </a:r>
          </a:p>
        </p:txBody>
      </p:sp>
      <p:graphicFrame>
        <p:nvGraphicFramePr>
          <p:cNvPr id="1179654" name="Object 6"/>
          <p:cNvGraphicFramePr>
            <a:graphicFrameLocks noChangeAspect="1"/>
          </p:cNvGraphicFramePr>
          <p:nvPr/>
        </p:nvGraphicFramePr>
        <p:xfrm>
          <a:off x="381000" y="1524000"/>
          <a:ext cx="30797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1179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3079750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9656" name="Object 8"/>
          <p:cNvGraphicFramePr>
            <a:graphicFrameLocks noChangeAspect="1"/>
          </p:cNvGraphicFramePr>
          <p:nvPr/>
        </p:nvGraphicFramePr>
        <p:xfrm>
          <a:off x="212725" y="2566988"/>
          <a:ext cx="86264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6" imgW="4457700" imgH="431800" progId="Equation.3">
                  <p:embed/>
                </p:oleObj>
              </mc:Choice>
              <mc:Fallback>
                <p:oleObj name="Equation" r:id="rId6" imgW="4457700" imgH="431800" progId="Equation.3">
                  <p:embed/>
                  <p:pic>
                    <p:nvPicPr>
                      <p:cNvPr id="11796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" y="2566988"/>
                        <a:ext cx="8626475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9657" name="Text Box 9"/>
          <p:cNvSpPr txBox="1">
            <a:spLocks noChangeArrowheads="1"/>
          </p:cNvSpPr>
          <p:nvPr/>
        </p:nvSpPr>
        <p:spPr bwMode="auto">
          <a:xfrm>
            <a:off x="189963" y="4406721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Now, take time derivative of the vorticity….</a:t>
            </a:r>
          </a:p>
        </p:txBody>
      </p:sp>
      <p:graphicFrame>
        <p:nvGraphicFramePr>
          <p:cNvPr id="11796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025140"/>
              </p:ext>
            </p:extLst>
          </p:nvPr>
        </p:nvGraphicFramePr>
        <p:xfrm>
          <a:off x="318752" y="5002369"/>
          <a:ext cx="8153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8" imgW="3670300" imgH="482600" progId="Equation.3">
                  <p:embed/>
                </p:oleObj>
              </mc:Choice>
              <mc:Fallback>
                <p:oleObj name="Equation" r:id="rId8" imgW="3670300" imgH="482600" progId="Equation.3">
                  <p:embed/>
                  <p:pic>
                    <p:nvPicPr>
                      <p:cNvPr id="11796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52" y="5002369"/>
                        <a:ext cx="81534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5111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7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7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96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698" name="Rectangle 2"/>
          <p:cNvSpPr>
            <a:spLocks noChangeArrowheads="1"/>
          </p:cNvSpPr>
          <p:nvPr/>
        </p:nvSpPr>
        <p:spPr bwMode="auto">
          <a:xfrm>
            <a:off x="-76200" y="-762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699" name="Text Box 3"/>
          <p:cNvSpPr txBox="1">
            <a:spLocks noChangeArrowheads="1"/>
          </p:cNvSpPr>
          <p:nvPr/>
        </p:nvSpPr>
        <p:spPr bwMode="auto">
          <a:xfrm>
            <a:off x="796344" y="727657"/>
            <a:ext cx="8763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Note that</a:t>
            </a:r>
          </a:p>
        </p:txBody>
      </p:sp>
      <p:sp>
        <p:nvSpPr>
          <p:cNvPr id="1181700" name="Rectangle 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2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3" name="Text Box 7"/>
          <p:cNvSpPr txBox="1">
            <a:spLocks noChangeArrowheads="1"/>
          </p:cNvSpPr>
          <p:nvPr/>
        </p:nvSpPr>
        <p:spPr bwMode="auto">
          <a:xfrm>
            <a:off x="228600" y="3200400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Cancel common terms, and we have</a:t>
            </a:r>
          </a:p>
        </p:txBody>
      </p:sp>
      <p:sp>
        <p:nvSpPr>
          <p:cNvPr id="1181704" name="Rectangle 8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5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67518"/>
              </p:ext>
            </p:extLst>
          </p:nvPr>
        </p:nvGraphicFramePr>
        <p:xfrm>
          <a:off x="2472744" y="575257"/>
          <a:ext cx="18288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4" imgW="927100" imgH="419100" progId="Equation.3">
                  <p:embed/>
                </p:oleObj>
              </mc:Choice>
              <mc:Fallback>
                <p:oleObj name="Equation" r:id="rId4" imgW="927100" imgH="419100" progId="Equation.3">
                  <p:embed/>
                  <p:pic>
                    <p:nvPicPr>
                      <p:cNvPr id="11817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744" y="575257"/>
                        <a:ext cx="18288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07" name="Rectangle 11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08" name="Object 12"/>
          <p:cNvGraphicFramePr>
            <a:graphicFrameLocks noChangeAspect="1"/>
          </p:cNvGraphicFramePr>
          <p:nvPr/>
        </p:nvGraphicFramePr>
        <p:xfrm>
          <a:off x="152400" y="2133600"/>
          <a:ext cx="86868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6" imgW="4483100" imgH="482600" progId="Equation.3">
                  <p:embed/>
                </p:oleObj>
              </mc:Choice>
              <mc:Fallback>
                <p:oleObj name="Equation" r:id="rId6" imgW="4483100" imgH="482600" progId="Equation.3">
                  <p:embed/>
                  <p:pic>
                    <p:nvPicPr>
                      <p:cNvPr id="11817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33600"/>
                        <a:ext cx="868680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09" name="Rectangle 13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10" name="Object 14"/>
          <p:cNvGraphicFramePr>
            <a:graphicFrameLocks noChangeAspect="1"/>
          </p:cNvGraphicFramePr>
          <p:nvPr/>
        </p:nvGraphicFramePr>
        <p:xfrm>
          <a:off x="457200" y="3810000"/>
          <a:ext cx="28956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8" imgW="1180588" imgH="418918" progId="Equation.3">
                  <p:embed/>
                </p:oleObj>
              </mc:Choice>
              <mc:Fallback>
                <p:oleObj name="Equation" r:id="rId8" imgW="1180588" imgH="418918" progId="Equation.3">
                  <p:embed/>
                  <p:pic>
                    <p:nvPicPr>
                      <p:cNvPr id="11817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10000"/>
                        <a:ext cx="2895600" cy="102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11" name="Rectangle 1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12" name="Object 16"/>
          <p:cNvGraphicFramePr>
            <a:graphicFrameLocks noChangeAspect="1"/>
          </p:cNvGraphicFramePr>
          <p:nvPr/>
        </p:nvGraphicFramePr>
        <p:xfrm>
          <a:off x="5105400" y="5105400"/>
          <a:ext cx="2362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10" imgW="850531" imgH="418918" progId="Equation.3">
                  <p:embed/>
                </p:oleObj>
              </mc:Choice>
              <mc:Fallback>
                <p:oleObj name="Equation" r:id="rId10" imgW="850531" imgH="418918" progId="Equation.3">
                  <p:embed/>
                  <p:pic>
                    <p:nvPicPr>
                      <p:cNvPr id="11817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105400"/>
                        <a:ext cx="23622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13" name="Text Box 17"/>
          <p:cNvSpPr txBox="1">
            <a:spLocks noChangeArrowheads="1"/>
          </p:cNvSpPr>
          <p:nvPr/>
        </p:nvSpPr>
        <p:spPr bwMode="auto">
          <a:xfrm>
            <a:off x="228600" y="5410200"/>
            <a:ext cx="4114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Rearrange to solve for c…</a:t>
            </a:r>
          </a:p>
        </p:txBody>
      </p:sp>
      <p:sp>
        <p:nvSpPr>
          <p:cNvPr id="1181714" name="Rectangle 18"/>
          <p:cNvSpPr>
            <a:spLocks noChangeArrowheads="1"/>
          </p:cNvSpPr>
          <p:nvPr/>
        </p:nvSpPr>
        <p:spPr bwMode="auto">
          <a:xfrm>
            <a:off x="4876800" y="4953000"/>
            <a:ext cx="2971800" cy="1524000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15" name="Line 19"/>
          <p:cNvSpPr>
            <a:spLocks noChangeShapeType="1"/>
          </p:cNvSpPr>
          <p:nvPr/>
        </p:nvSpPr>
        <p:spPr bwMode="auto">
          <a:xfrm flipV="1">
            <a:off x="1828800" y="2286000"/>
            <a:ext cx="198120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16" name="Line 20"/>
          <p:cNvSpPr>
            <a:spLocks noChangeShapeType="1"/>
          </p:cNvSpPr>
          <p:nvPr/>
        </p:nvSpPr>
        <p:spPr bwMode="auto">
          <a:xfrm flipV="1">
            <a:off x="5257800" y="2286000"/>
            <a:ext cx="198120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145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8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8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8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8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8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703" grpId="0"/>
      <p:bldP spid="1181713" grpId="0"/>
      <p:bldP spid="1181714" grpId="0" animBg="1"/>
      <p:bldP spid="1181715" grpId="0" animBg="1"/>
      <p:bldP spid="11817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ChangeArrowheads="1"/>
          </p:cNvSpPr>
          <p:nvPr/>
        </p:nvSpPr>
        <p:spPr bwMode="auto">
          <a:xfrm>
            <a:off x="8382000" y="6400800"/>
            <a:ext cx="381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1224707" name="Text Box 3"/>
          <p:cNvSpPr txBox="1">
            <a:spLocks noChangeArrowheads="1"/>
          </p:cNvSpPr>
          <p:nvPr/>
        </p:nvSpPr>
        <p:spPr bwMode="auto">
          <a:xfrm>
            <a:off x="304800" y="2286000"/>
            <a:ext cx="8839200" cy="2169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Rossby </a:t>
            </a:r>
            <a:r>
              <a:rPr lang="en-US" sz="2400" i="1" dirty="0">
                <a:solidFill>
                  <a:srgbClr val="FF0000"/>
                </a:solidFill>
              </a:rPr>
              <a:t>wave packet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energy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moves at the </a:t>
            </a:r>
            <a:r>
              <a:rPr lang="en-US" sz="2400" dirty="0">
                <a:solidFill>
                  <a:srgbClr val="FF0000"/>
                </a:solidFill>
              </a:rPr>
              <a:t>GROUP velocity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eastward instead of westward</a:t>
            </a:r>
            <a:r>
              <a:rPr lang="en-US" sz="2400" dirty="0">
                <a:solidFill>
                  <a:schemeClr val="bg2"/>
                </a:solidFill>
              </a:rPr>
              <a:t>, for Rossby waves.</a:t>
            </a:r>
            <a:endParaRPr lang="en-US" sz="2400" dirty="0">
              <a:solidFill>
                <a:srgbClr val="00206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4708" name="Rectangle 4"/>
          <p:cNvSpPr>
            <a:spLocks noChangeArrowheads="1"/>
          </p:cNvSpPr>
          <p:nvPr/>
        </p:nvSpPr>
        <p:spPr bwMode="auto">
          <a:xfrm>
            <a:off x="609600" y="0"/>
            <a:ext cx="7772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Rossby Waves: phase vs. group velocity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B64C-1944-7542-8B13-B94F0F7DC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99" y="4193504"/>
            <a:ext cx="2781300" cy="1016000"/>
          </a:xfrm>
          <a:prstGeom prst="rect">
            <a:avLst/>
          </a:prstGeom>
        </p:spPr>
      </p:pic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ADA9EA8-1B84-0F42-9297-F7F54039F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914400"/>
          <a:ext cx="2438400" cy="12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5" imgW="850531" imgH="418918" progId="Equation.3">
                  <p:embed/>
                </p:oleObj>
              </mc:Choice>
              <mc:Fallback>
                <p:oleObj name="Equation" r:id="rId5" imgW="850531" imgH="418918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7ADA9EA8-1B84-0F42-9297-F7F54039F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2438400" cy="1206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D3302A-BB91-E442-8AFE-BD28E412D8F8}"/>
              </a:ext>
            </a:extLst>
          </p:cNvPr>
          <p:cNvSpPr txBox="1"/>
          <p:nvPr/>
        </p:nvSpPr>
        <p:spPr>
          <a:xfrm>
            <a:off x="4328160" y="1325880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this c is </a:t>
            </a:r>
            <a:r>
              <a:rPr lang="en-US" sz="2800" i="1" dirty="0">
                <a:solidFill>
                  <a:srgbClr val="0070C0"/>
                </a:solidFill>
              </a:rPr>
              <a:t>phase velocity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D4250-05A6-3A4B-BF27-03CBC7F0227C}"/>
              </a:ext>
            </a:extLst>
          </p:cNvPr>
          <p:cNvSpPr txBox="1"/>
          <p:nvPr/>
        </p:nvSpPr>
        <p:spPr>
          <a:xfrm rot="17687981">
            <a:off x="3503862" y="537868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Note!!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4077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763000" cy="20005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Wave Recap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Physically, how can we understand tendency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waves to propagate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westward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relative to the flow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related to the “beta-effect”, motion related to the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advection of planetary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vorticity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(the fact that f changes with latitude)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" y="3983038"/>
            <a:ext cx="7924800" cy="2874962"/>
            <a:chOff x="1872" y="3888"/>
            <a:chExt cx="8208" cy="4528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872" y="3888"/>
              <a:ext cx="8208" cy="2258"/>
              <a:chOff x="1728" y="7362"/>
              <a:chExt cx="8208" cy="2258"/>
            </a:xfrm>
          </p:grpSpPr>
          <p:sp>
            <p:nvSpPr>
              <p:cNvPr id="1228805" name="Freeform 5"/>
              <p:cNvSpPr>
                <a:spLocks/>
              </p:cNvSpPr>
              <p:nvPr/>
            </p:nvSpPr>
            <p:spPr bwMode="auto">
              <a:xfrm>
                <a:off x="1728" y="7938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06" name="Freeform 6"/>
              <p:cNvSpPr>
                <a:spLocks/>
              </p:cNvSpPr>
              <p:nvPr/>
            </p:nvSpPr>
            <p:spPr bwMode="auto">
              <a:xfrm>
                <a:off x="1728" y="7362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872" y="5184"/>
              <a:ext cx="8208" cy="3232"/>
              <a:chOff x="1728" y="8610"/>
              <a:chExt cx="8208" cy="3232"/>
            </a:xfrm>
          </p:grpSpPr>
          <p:sp>
            <p:nvSpPr>
              <p:cNvPr id="1228808" name="Freeform 8"/>
              <p:cNvSpPr>
                <a:spLocks/>
              </p:cNvSpPr>
              <p:nvPr/>
            </p:nvSpPr>
            <p:spPr bwMode="auto">
              <a:xfrm>
                <a:off x="1728" y="86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09" name="Freeform 9"/>
              <p:cNvSpPr>
                <a:spLocks/>
              </p:cNvSpPr>
              <p:nvPr/>
            </p:nvSpPr>
            <p:spPr bwMode="auto">
              <a:xfrm>
                <a:off x="1728" y="9234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10" name="Freeform 10"/>
              <p:cNvSpPr>
                <a:spLocks/>
              </p:cNvSpPr>
              <p:nvPr/>
            </p:nvSpPr>
            <p:spPr bwMode="auto">
              <a:xfrm>
                <a:off x="1728" y="98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11" name="Line 11"/>
              <p:cNvSpPr>
                <a:spLocks noChangeShapeType="1"/>
              </p:cNvSpPr>
              <p:nvPr/>
            </p:nvSpPr>
            <p:spPr bwMode="auto">
              <a:xfrm>
                <a:off x="5616" y="8818"/>
                <a:ext cx="0" cy="3024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28812" name="Line 12"/>
          <p:cNvSpPr>
            <a:spLocks noChangeShapeType="1"/>
          </p:cNvSpPr>
          <p:nvPr/>
        </p:nvSpPr>
        <p:spPr bwMode="auto">
          <a:xfrm>
            <a:off x="16002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3" name="Line 13"/>
          <p:cNvSpPr>
            <a:spLocks noChangeShapeType="1"/>
          </p:cNvSpPr>
          <p:nvPr/>
        </p:nvSpPr>
        <p:spPr bwMode="auto">
          <a:xfrm>
            <a:off x="66294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4" name="Text Box 14"/>
          <p:cNvSpPr txBox="1">
            <a:spLocks noChangeArrowheads="1"/>
          </p:cNvSpPr>
          <p:nvPr/>
        </p:nvSpPr>
        <p:spPr bwMode="auto">
          <a:xfrm>
            <a:off x="381000" y="2590800"/>
            <a:ext cx="3505200" cy="1219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 of trough axis, in northerly flow, larger f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advected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: trough  “built” there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5" name="Line 15"/>
          <p:cNvSpPr>
            <a:spLocks noChangeShapeType="1"/>
          </p:cNvSpPr>
          <p:nvPr/>
        </p:nvSpPr>
        <p:spPr bwMode="auto">
          <a:xfrm flipV="1">
            <a:off x="8305800" y="2971800"/>
            <a:ext cx="0" cy="838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6" name="Text Box 16"/>
          <p:cNvSpPr txBox="1">
            <a:spLocks noChangeArrowheads="1"/>
          </p:cNvSpPr>
          <p:nvPr/>
        </p:nvSpPr>
        <p:spPr bwMode="auto">
          <a:xfrm>
            <a:off x="8001000" y="3857625"/>
            <a:ext cx="8382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7" name="Line 17"/>
          <p:cNvSpPr>
            <a:spLocks noChangeShapeType="1"/>
          </p:cNvSpPr>
          <p:nvPr/>
        </p:nvSpPr>
        <p:spPr bwMode="auto">
          <a:xfrm>
            <a:off x="2590800" y="3733800"/>
            <a:ext cx="228600" cy="9906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8" name="Text Box 18"/>
          <p:cNvSpPr txBox="1">
            <a:spLocks noChangeArrowheads="1"/>
          </p:cNvSpPr>
          <p:nvPr/>
        </p:nvSpPr>
        <p:spPr bwMode="auto">
          <a:xfrm>
            <a:off x="4572000" y="2667000"/>
            <a:ext cx="3352800" cy="1219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 of ridge axis, in southerly flow, smaller 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advected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ridge  “built” there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9" name="Line 19"/>
          <p:cNvSpPr>
            <a:spLocks noChangeShapeType="1"/>
          </p:cNvSpPr>
          <p:nvPr/>
        </p:nvSpPr>
        <p:spPr bwMode="auto">
          <a:xfrm>
            <a:off x="5410200" y="3886200"/>
            <a:ext cx="304800" cy="762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0" name="Text Box 20"/>
          <p:cNvSpPr txBox="1">
            <a:spLocks noChangeArrowheads="1"/>
          </p:cNvSpPr>
          <p:nvPr/>
        </p:nvSpPr>
        <p:spPr bwMode="auto">
          <a:xfrm>
            <a:off x="228600" y="6019800"/>
            <a:ext cx="327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Result: whole pattern propagates westward against vorticity advection, which acts to push pattern eastward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1" name="Line 21"/>
          <p:cNvSpPr>
            <a:spLocks noChangeShapeType="1"/>
          </p:cNvSpPr>
          <p:nvPr/>
        </p:nvSpPr>
        <p:spPr bwMode="auto">
          <a:xfrm flipH="1">
            <a:off x="6324600" y="4495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2" name="Line 22"/>
          <p:cNvSpPr>
            <a:spLocks noChangeShapeType="1"/>
          </p:cNvSpPr>
          <p:nvPr/>
        </p:nvSpPr>
        <p:spPr bwMode="auto">
          <a:xfrm flipH="1">
            <a:off x="3657600" y="5638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3" name="Line 23"/>
          <p:cNvSpPr>
            <a:spLocks noChangeShapeType="1"/>
          </p:cNvSpPr>
          <p:nvPr/>
        </p:nvSpPr>
        <p:spPr bwMode="auto">
          <a:xfrm flipH="1">
            <a:off x="1295400" y="4495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3589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2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0.00138 L -0.10834 -0.0013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1214E-6 L -0.11667 2.312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288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5.78035E-8 L -0.08334 5.78035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28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31214E-6 L -0.11667 2.3121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28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2.48555E-6 L -0.11667 -2.48555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28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555E-6 L -0.11666 -2.48555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28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12" grpId="0" animBg="1"/>
      <p:bldP spid="1228813" grpId="0" animBg="1"/>
      <p:bldP spid="1228821" grpId="0" animBg="1"/>
      <p:bldP spid="1228821" grpId="1" animBg="1"/>
      <p:bldP spid="1228822" grpId="0" animBg="1"/>
      <p:bldP spid="1228822" grpId="1" animBg="1"/>
      <p:bldP spid="1228823" grpId="0" animBg="1"/>
      <p:bldP spid="12288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Freeform 2"/>
          <p:cNvSpPr>
            <a:spLocks/>
          </p:cNvSpPr>
          <p:nvPr/>
        </p:nvSpPr>
        <p:spPr bwMode="auto">
          <a:xfrm>
            <a:off x="400050" y="19050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1" name="Line 3"/>
          <p:cNvSpPr>
            <a:spLocks noChangeShapeType="1"/>
          </p:cNvSpPr>
          <p:nvPr/>
        </p:nvSpPr>
        <p:spPr bwMode="auto">
          <a:xfrm>
            <a:off x="381000" y="2514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2" name="Freeform 4"/>
          <p:cNvSpPr>
            <a:spLocks/>
          </p:cNvSpPr>
          <p:nvPr/>
        </p:nvSpPr>
        <p:spPr bwMode="auto">
          <a:xfrm>
            <a:off x="400050" y="14478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3" name="Freeform 5"/>
          <p:cNvSpPr>
            <a:spLocks/>
          </p:cNvSpPr>
          <p:nvPr/>
        </p:nvSpPr>
        <p:spPr bwMode="auto">
          <a:xfrm>
            <a:off x="400050" y="231775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4" name="Line 6"/>
          <p:cNvSpPr>
            <a:spLocks noChangeShapeType="1"/>
          </p:cNvSpPr>
          <p:nvPr/>
        </p:nvSpPr>
        <p:spPr bwMode="auto">
          <a:xfrm>
            <a:off x="381000" y="2895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5" name="Line 7"/>
          <p:cNvSpPr>
            <a:spLocks noChangeShapeType="1"/>
          </p:cNvSpPr>
          <p:nvPr/>
        </p:nvSpPr>
        <p:spPr bwMode="auto">
          <a:xfrm>
            <a:off x="381000" y="20574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6" name="Rectangle 8"/>
          <p:cNvSpPr>
            <a:spLocks noChangeArrowheads="1"/>
          </p:cNvSpPr>
          <p:nvPr/>
        </p:nvSpPr>
        <p:spPr bwMode="auto">
          <a:xfrm>
            <a:off x="0" y="76200"/>
            <a:ext cx="914400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 wave group velocity energetics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downstream development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</p:txBody>
      </p:sp>
      <p:sp>
        <p:nvSpPr>
          <p:cNvPr id="1230857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58" name="Object 10"/>
          <p:cNvGraphicFramePr>
            <a:graphicFrameLocks noChangeAspect="1"/>
          </p:cNvGraphicFramePr>
          <p:nvPr/>
        </p:nvGraphicFramePr>
        <p:xfrm>
          <a:off x="1447800" y="1106488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3" imgW="495085" imgH="241195" progId="Equation.3">
                  <p:embed/>
                </p:oleObj>
              </mc:Choice>
              <mc:Fallback>
                <p:oleObj name="Equation" r:id="rId3" imgW="495085" imgH="241195" progId="Equation.3">
                  <p:embed/>
                  <p:pic>
                    <p:nvPicPr>
                      <p:cNvPr id="12308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06488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9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60" name="Object 12"/>
          <p:cNvGraphicFramePr>
            <a:graphicFrameLocks noChangeAspect="1"/>
          </p:cNvGraphicFramePr>
          <p:nvPr/>
        </p:nvGraphicFramePr>
        <p:xfrm>
          <a:off x="1447800" y="1447800"/>
          <a:ext cx="6096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5" imgW="418918" imgH="203112" progId="Equation.3">
                  <p:embed/>
                </p:oleObj>
              </mc:Choice>
              <mc:Fallback>
                <p:oleObj name="Equation" r:id="rId5" imgW="418918" imgH="203112" progId="Equation.3">
                  <p:embed/>
                  <p:pic>
                    <p:nvPicPr>
                      <p:cNvPr id="12308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09600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61" name="Freeform 13"/>
          <p:cNvSpPr>
            <a:spLocks/>
          </p:cNvSpPr>
          <p:nvPr/>
        </p:nvSpPr>
        <p:spPr bwMode="auto">
          <a:xfrm>
            <a:off x="1460500" y="19764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88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5" y="87"/>
                  <a:pt x="60" y="43"/>
                  <a:pt x="88" y="27"/>
                </a:cubicBezTo>
                <a:cubicBezTo>
                  <a:pt x="116" y="11"/>
                  <a:pt x="140" y="0"/>
                  <a:pt x="168" y="3"/>
                </a:cubicBezTo>
                <a:cubicBezTo>
                  <a:pt x="196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2" name="Freeform 14"/>
          <p:cNvSpPr>
            <a:spLocks/>
          </p:cNvSpPr>
          <p:nvPr/>
        </p:nvSpPr>
        <p:spPr bwMode="auto">
          <a:xfrm>
            <a:off x="3340100" y="16764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3" name="Freeform 15"/>
          <p:cNvSpPr>
            <a:spLocks/>
          </p:cNvSpPr>
          <p:nvPr/>
        </p:nvSpPr>
        <p:spPr bwMode="auto">
          <a:xfrm>
            <a:off x="5003800" y="2058988"/>
            <a:ext cx="558800" cy="168275"/>
          </a:xfrm>
          <a:custGeom>
            <a:avLst/>
            <a:gdLst/>
            <a:ahLst/>
            <a:cxnLst>
              <a:cxn ang="0">
                <a:pos x="0" y="98"/>
              </a:cxn>
              <a:cxn ang="0">
                <a:pos x="80" y="31"/>
              </a:cxn>
              <a:cxn ang="0">
                <a:pos x="168" y="2"/>
              </a:cxn>
              <a:cxn ang="0">
                <a:pos x="256" y="42"/>
              </a:cxn>
              <a:cxn ang="0">
                <a:pos x="352" y="106"/>
              </a:cxn>
            </a:cxnLst>
            <a:rect l="0" t="0" r="r" b="b"/>
            <a:pathLst>
              <a:path w="352" h="106">
                <a:moveTo>
                  <a:pt x="0" y="98"/>
                </a:moveTo>
                <a:cubicBezTo>
                  <a:pt x="13" y="87"/>
                  <a:pt x="52" y="47"/>
                  <a:pt x="80" y="31"/>
                </a:cubicBezTo>
                <a:cubicBezTo>
                  <a:pt x="108" y="15"/>
                  <a:pt x="139" y="0"/>
                  <a:pt x="168" y="2"/>
                </a:cubicBezTo>
                <a:cubicBezTo>
                  <a:pt x="197" y="4"/>
                  <a:pt x="225" y="25"/>
                  <a:pt x="256" y="42"/>
                </a:cubicBezTo>
                <a:cubicBezTo>
                  <a:pt x="287" y="59"/>
                  <a:pt x="332" y="93"/>
                  <a:pt x="352" y="106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4" name="Freeform 16"/>
          <p:cNvSpPr>
            <a:spLocks/>
          </p:cNvSpPr>
          <p:nvPr/>
        </p:nvSpPr>
        <p:spPr bwMode="auto">
          <a:xfrm>
            <a:off x="2273300" y="2744788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5" name="Freeform 17"/>
          <p:cNvSpPr>
            <a:spLocks/>
          </p:cNvSpPr>
          <p:nvPr/>
        </p:nvSpPr>
        <p:spPr bwMode="auto">
          <a:xfrm>
            <a:off x="4330700" y="2743200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6" name="Freeform 18"/>
          <p:cNvSpPr>
            <a:spLocks/>
          </p:cNvSpPr>
          <p:nvPr/>
        </p:nvSpPr>
        <p:spPr bwMode="auto">
          <a:xfrm>
            <a:off x="1498600" y="24209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7" name="Freeform 19"/>
          <p:cNvSpPr>
            <a:spLocks/>
          </p:cNvSpPr>
          <p:nvPr/>
        </p:nvSpPr>
        <p:spPr bwMode="auto">
          <a:xfrm>
            <a:off x="2286000" y="2286000"/>
            <a:ext cx="622300" cy="238125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176" y="144"/>
              </a:cxn>
              <a:cxn ang="0">
                <a:pos x="232" y="136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50">
                <a:moveTo>
                  <a:pt x="0" y="39"/>
                </a:moveTo>
                <a:cubicBezTo>
                  <a:pt x="13" y="50"/>
                  <a:pt x="59" y="86"/>
                  <a:pt x="88" y="103"/>
                </a:cubicBezTo>
                <a:cubicBezTo>
                  <a:pt x="117" y="120"/>
                  <a:pt x="152" y="138"/>
                  <a:pt x="176" y="144"/>
                </a:cubicBezTo>
                <a:cubicBezTo>
                  <a:pt x="200" y="150"/>
                  <a:pt x="211" y="144"/>
                  <a:pt x="232" y="136"/>
                </a:cubicBezTo>
                <a:cubicBezTo>
                  <a:pt x="253" y="128"/>
                  <a:pt x="277" y="118"/>
                  <a:pt x="304" y="95"/>
                </a:cubicBezTo>
                <a:cubicBezTo>
                  <a:pt x="331" y="72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8" name="Freeform 20"/>
          <p:cNvSpPr>
            <a:spLocks/>
          </p:cNvSpPr>
          <p:nvPr/>
        </p:nvSpPr>
        <p:spPr bwMode="auto">
          <a:xfrm>
            <a:off x="4305300" y="2324100"/>
            <a:ext cx="584200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" y="79"/>
              </a:cxn>
              <a:cxn ang="0">
                <a:pos x="152" y="128"/>
              </a:cxn>
              <a:cxn ang="0">
                <a:pos x="272" y="120"/>
              </a:cxn>
              <a:cxn ang="0">
                <a:pos x="368" y="32"/>
              </a:cxn>
            </a:cxnLst>
            <a:rect l="0" t="0" r="r" b="b"/>
            <a:pathLst>
              <a:path w="368" h="136">
                <a:moveTo>
                  <a:pt x="0" y="0"/>
                </a:moveTo>
                <a:cubicBezTo>
                  <a:pt x="10" y="12"/>
                  <a:pt x="37" y="58"/>
                  <a:pt x="62" y="79"/>
                </a:cubicBezTo>
                <a:cubicBezTo>
                  <a:pt x="87" y="100"/>
                  <a:pt x="117" y="121"/>
                  <a:pt x="152" y="128"/>
                </a:cubicBezTo>
                <a:cubicBezTo>
                  <a:pt x="187" y="135"/>
                  <a:pt x="236" y="136"/>
                  <a:pt x="272" y="120"/>
                </a:cubicBezTo>
                <a:cubicBezTo>
                  <a:pt x="308" y="104"/>
                  <a:pt x="348" y="50"/>
                  <a:pt x="368" y="32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9" name="Freeform 21"/>
          <p:cNvSpPr>
            <a:spLocks/>
          </p:cNvSpPr>
          <p:nvPr/>
        </p:nvSpPr>
        <p:spPr bwMode="auto">
          <a:xfrm>
            <a:off x="3352800" y="21336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0" name="Freeform 22"/>
          <p:cNvSpPr>
            <a:spLocks/>
          </p:cNvSpPr>
          <p:nvPr/>
        </p:nvSpPr>
        <p:spPr bwMode="auto">
          <a:xfrm>
            <a:off x="5029200" y="24971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1" name="Line 23"/>
          <p:cNvSpPr>
            <a:spLocks noChangeShapeType="1"/>
          </p:cNvSpPr>
          <p:nvPr/>
        </p:nvSpPr>
        <p:spPr bwMode="auto">
          <a:xfrm>
            <a:off x="3200400" y="5029200"/>
            <a:ext cx="609600" cy="0"/>
          </a:xfrm>
          <a:prstGeom prst="line">
            <a:avLst/>
          </a:prstGeom>
          <a:noFill/>
          <a:ln w="76200">
            <a:solidFill>
              <a:srgbClr val="06942B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2" name="Object 24"/>
          <p:cNvGraphicFramePr>
            <a:graphicFrameLocks noChangeAspect="1"/>
          </p:cNvGraphicFramePr>
          <p:nvPr/>
        </p:nvGraphicFramePr>
        <p:xfrm>
          <a:off x="4267200" y="4724400"/>
          <a:ext cx="509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7" imgW="228600" imgH="241300" progId="Equation.3">
                  <p:embed/>
                </p:oleObj>
              </mc:Choice>
              <mc:Fallback>
                <p:oleObj name="Equation" r:id="rId7" imgW="228600" imgH="241300" progId="Equation.3">
                  <p:embed/>
                  <p:pic>
                    <p:nvPicPr>
                      <p:cNvPr id="12308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724400"/>
                        <a:ext cx="5095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3" name="Oval 25"/>
          <p:cNvSpPr>
            <a:spLocks noChangeArrowheads="1"/>
          </p:cNvSpPr>
          <p:nvPr/>
        </p:nvSpPr>
        <p:spPr bwMode="auto">
          <a:xfrm>
            <a:off x="15240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4" name="Oval 26"/>
          <p:cNvSpPr>
            <a:spLocks noChangeArrowheads="1"/>
          </p:cNvSpPr>
          <p:nvPr/>
        </p:nvSpPr>
        <p:spPr bwMode="auto">
          <a:xfrm>
            <a:off x="3276600" y="5334000"/>
            <a:ext cx="533400" cy="457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5" name="Object 27"/>
          <p:cNvGraphicFramePr>
            <a:graphicFrameLocks noChangeAspect="1"/>
          </p:cNvGraphicFramePr>
          <p:nvPr/>
        </p:nvGraphicFramePr>
        <p:xfrm>
          <a:off x="4343400" y="5257800"/>
          <a:ext cx="3667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Equation" r:id="rId9" imgW="164957" imgH="203024" progId="Equation.3">
                  <p:embed/>
                </p:oleObj>
              </mc:Choice>
              <mc:Fallback>
                <p:oleObj name="Equation" r:id="rId9" imgW="164957" imgH="203024" progId="Equation.3">
                  <p:embed/>
                  <p:pic>
                    <p:nvPicPr>
                      <p:cNvPr id="123087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57800"/>
                        <a:ext cx="366713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6" name="Oval 28"/>
          <p:cNvSpPr>
            <a:spLocks noChangeArrowheads="1"/>
          </p:cNvSpPr>
          <p:nvPr/>
        </p:nvSpPr>
        <p:spPr bwMode="auto">
          <a:xfrm>
            <a:off x="50292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7" name="Oval 29"/>
          <p:cNvSpPr>
            <a:spLocks noChangeArrowheads="1"/>
          </p:cNvSpPr>
          <p:nvPr/>
        </p:nvSpPr>
        <p:spPr bwMode="auto">
          <a:xfrm>
            <a:off x="3200400" y="1371600"/>
            <a:ext cx="838200" cy="1600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8" name="Oval 30"/>
          <p:cNvSpPr>
            <a:spLocks noChangeArrowheads="1"/>
          </p:cNvSpPr>
          <p:nvPr/>
        </p:nvSpPr>
        <p:spPr bwMode="auto">
          <a:xfrm>
            <a:off x="22860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9" name="Oval 31"/>
          <p:cNvSpPr>
            <a:spLocks noChangeArrowheads="1"/>
          </p:cNvSpPr>
          <p:nvPr/>
        </p:nvSpPr>
        <p:spPr bwMode="auto">
          <a:xfrm>
            <a:off x="42672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0" name="Line 32"/>
          <p:cNvSpPr>
            <a:spLocks noChangeShapeType="1"/>
          </p:cNvSpPr>
          <p:nvPr/>
        </p:nvSpPr>
        <p:spPr bwMode="auto">
          <a:xfrm>
            <a:off x="3200400" y="4572000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1" name="Text Box 33"/>
          <p:cNvSpPr txBox="1">
            <a:spLocks noChangeArrowheads="1"/>
          </p:cNvSpPr>
          <p:nvPr/>
        </p:nvSpPr>
        <p:spPr bwMode="auto">
          <a:xfrm>
            <a:off x="3702676" y="4356279"/>
            <a:ext cx="1676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Energy flux</a:t>
            </a:r>
          </a:p>
        </p:txBody>
      </p:sp>
      <p:sp>
        <p:nvSpPr>
          <p:cNvPr id="1230882" name="Line 34"/>
          <p:cNvSpPr>
            <a:spLocks noChangeShapeType="1"/>
          </p:cNvSpPr>
          <p:nvPr/>
        </p:nvSpPr>
        <p:spPr bwMode="auto">
          <a:xfrm>
            <a:off x="15240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3" name="Line 35"/>
          <p:cNvSpPr>
            <a:spLocks noChangeShapeType="1"/>
          </p:cNvSpPr>
          <p:nvPr/>
        </p:nvSpPr>
        <p:spPr bwMode="auto">
          <a:xfrm>
            <a:off x="22860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4" name="Line 36"/>
          <p:cNvSpPr>
            <a:spLocks noChangeShapeType="1"/>
          </p:cNvSpPr>
          <p:nvPr/>
        </p:nvSpPr>
        <p:spPr bwMode="auto">
          <a:xfrm>
            <a:off x="3200400" y="2209800"/>
            <a:ext cx="914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5" name="Line 37"/>
          <p:cNvSpPr>
            <a:spLocks noChangeShapeType="1"/>
          </p:cNvSpPr>
          <p:nvPr/>
        </p:nvSpPr>
        <p:spPr bwMode="auto">
          <a:xfrm>
            <a:off x="42672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6" name="Line 38"/>
          <p:cNvSpPr>
            <a:spLocks noChangeShapeType="1"/>
          </p:cNvSpPr>
          <p:nvPr/>
        </p:nvSpPr>
        <p:spPr bwMode="auto">
          <a:xfrm>
            <a:off x="51054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87" name="Object 39"/>
          <p:cNvGraphicFramePr>
            <a:graphicFrameLocks noChangeAspect="1"/>
          </p:cNvGraphicFramePr>
          <p:nvPr/>
        </p:nvGraphicFramePr>
        <p:xfrm>
          <a:off x="2286000" y="33274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9" name="Equation" r:id="rId11" imgW="495085" imgH="241195" progId="Equation.3">
                  <p:embed/>
                </p:oleObj>
              </mc:Choice>
              <mc:Fallback>
                <p:oleObj name="Equation" r:id="rId11" imgW="495085" imgH="241195" progId="Equation.3">
                  <p:embed/>
                  <p:pic>
                    <p:nvPicPr>
                      <p:cNvPr id="123088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274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8" name="Object 40"/>
          <p:cNvGraphicFramePr>
            <a:graphicFrameLocks noChangeAspect="1"/>
          </p:cNvGraphicFramePr>
          <p:nvPr/>
        </p:nvGraphicFramePr>
        <p:xfrm>
          <a:off x="2286000" y="36718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Equation" r:id="rId13" imgW="418918" imgH="203112" progId="Equation.3">
                  <p:embed/>
                </p:oleObj>
              </mc:Choice>
              <mc:Fallback>
                <p:oleObj name="Equation" r:id="rId13" imgW="418918" imgH="203112" progId="Equation.3">
                  <p:embed/>
                  <p:pic>
                    <p:nvPicPr>
                      <p:cNvPr id="123088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718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9" name="Object 41"/>
          <p:cNvGraphicFramePr>
            <a:graphicFrameLocks noChangeAspect="1"/>
          </p:cNvGraphicFramePr>
          <p:nvPr/>
        </p:nvGraphicFramePr>
        <p:xfrm>
          <a:off x="3140075" y="685800"/>
          <a:ext cx="8080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Equation" r:id="rId15" imgW="583947" imgH="241195" progId="Equation.3">
                  <p:embed/>
                </p:oleObj>
              </mc:Choice>
              <mc:Fallback>
                <p:oleObj name="Equation" r:id="rId15" imgW="583947" imgH="241195" progId="Equation.3">
                  <p:embed/>
                  <p:pic>
                    <p:nvPicPr>
                      <p:cNvPr id="123088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685800"/>
                        <a:ext cx="80803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0" name="Object 42"/>
          <p:cNvGraphicFramePr>
            <a:graphicFrameLocks noChangeAspect="1"/>
          </p:cNvGraphicFramePr>
          <p:nvPr/>
        </p:nvGraphicFramePr>
        <p:xfrm>
          <a:off x="3213100" y="1066800"/>
          <a:ext cx="73818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17" imgW="507780" imgH="203112" progId="Equation.3">
                  <p:embed/>
                </p:oleObj>
              </mc:Choice>
              <mc:Fallback>
                <p:oleObj name="Equation" r:id="rId17" imgW="507780" imgH="203112" progId="Equation.3">
                  <p:embed/>
                  <p:pic>
                    <p:nvPicPr>
                      <p:cNvPr id="123089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1066800"/>
                        <a:ext cx="738188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1" name="Object 43"/>
          <p:cNvGraphicFramePr>
            <a:graphicFrameLocks noChangeAspect="1"/>
          </p:cNvGraphicFramePr>
          <p:nvPr/>
        </p:nvGraphicFramePr>
        <p:xfrm>
          <a:off x="4267200" y="32766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19" imgW="495085" imgH="241195" progId="Equation.3">
                  <p:embed/>
                </p:oleObj>
              </mc:Choice>
              <mc:Fallback>
                <p:oleObj name="Equation" r:id="rId19" imgW="495085" imgH="241195" progId="Equation.3">
                  <p:embed/>
                  <p:pic>
                    <p:nvPicPr>
                      <p:cNvPr id="12308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766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2" name="Object 44"/>
          <p:cNvGraphicFramePr>
            <a:graphicFrameLocks noChangeAspect="1"/>
          </p:cNvGraphicFramePr>
          <p:nvPr/>
        </p:nvGraphicFramePr>
        <p:xfrm>
          <a:off x="4267200" y="36210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21" imgW="418918" imgH="203112" progId="Equation.3">
                  <p:embed/>
                </p:oleObj>
              </mc:Choice>
              <mc:Fallback>
                <p:oleObj name="Equation" r:id="rId21" imgW="418918" imgH="203112" progId="Equation.3">
                  <p:embed/>
                  <p:pic>
                    <p:nvPicPr>
                      <p:cNvPr id="12308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6210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3" name="Object 45"/>
          <p:cNvGraphicFramePr>
            <a:graphicFrameLocks noChangeAspect="1"/>
          </p:cNvGraphicFramePr>
          <p:nvPr/>
        </p:nvGraphicFramePr>
        <p:xfrm>
          <a:off x="5105400" y="11430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Equation" r:id="rId23" imgW="495085" imgH="241195" progId="Equation.3">
                  <p:embed/>
                </p:oleObj>
              </mc:Choice>
              <mc:Fallback>
                <p:oleObj name="Equation" r:id="rId23" imgW="495085" imgH="241195" progId="Equation.3">
                  <p:embed/>
                  <p:pic>
                    <p:nvPicPr>
                      <p:cNvPr id="123089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1430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4" name="Object 46"/>
          <p:cNvGraphicFramePr>
            <a:graphicFrameLocks noChangeAspect="1"/>
          </p:cNvGraphicFramePr>
          <p:nvPr/>
        </p:nvGraphicFramePr>
        <p:xfrm>
          <a:off x="5105400" y="1484313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24" imgW="418918" imgH="203112" progId="Equation.3">
                  <p:embed/>
                </p:oleObj>
              </mc:Choice>
              <mc:Fallback>
                <p:oleObj name="Equation" r:id="rId24" imgW="418918" imgH="203112" progId="Equation.3">
                  <p:embed/>
                  <p:pic>
                    <p:nvPicPr>
                      <p:cNvPr id="123089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484313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5" name="Rectangle 47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6" name="Object 48"/>
          <p:cNvGraphicFramePr>
            <a:graphicFrameLocks noChangeAspect="1"/>
          </p:cNvGraphicFramePr>
          <p:nvPr/>
        </p:nvGraphicFramePr>
        <p:xfrm>
          <a:off x="2743200" y="5786438"/>
          <a:ext cx="60960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25" imgW="3289300" imgH="495300" progId="Equation.3">
                  <p:embed/>
                </p:oleObj>
              </mc:Choice>
              <mc:Fallback>
                <p:oleObj name="Equation" r:id="rId25" imgW="3289300" imgH="495300" progId="Equation.3">
                  <p:embed/>
                  <p:pic>
                    <p:nvPicPr>
                      <p:cNvPr id="123089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86438"/>
                        <a:ext cx="60960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7" name="Rectangle 4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8" name="Object 50"/>
          <p:cNvGraphicFramePr>
            <a:graphicFrameLocks noChangeAspect="1"/>
          </p:cNvGraphicFramePr>
          <p:nvPr/>
        </p:nvGraphicFramePr>
        <p:xfrm>
          <a:off x="5791200" y="4330700"/>
          <a:ext cx="914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27" imgW="406224" imgH="241195" progId="Equation.3">
                  <p:embed/>
                </p:oleObj>
              </mc:Choice>
              <mc:Fallback>
                <p:oleObj name="Equation" r:id="rId27" imgW="406224" imgH="241195" progId="Equation.3">
                  <p:embed/>
                  <p:pic>
                    <p:nvPicPr>
                      <p:cNvPr id="123089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330700"/>
                        <a:ext cx="914400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9" name="Oval 51"/>
          <p:cNvSpPr>
            <a:spLocks noChangeArrowheads="1"/>
          </p:cNvSpPr>
          <p:nvPr/>
        </p:nvSpPr>
        <p:spPr bwMode="auto">
          <a:xfrm>
            <a:off x="3810000" y="1524000"/>
            <a:ext cx="2590800" cy="1828800"/>
          </a:xfrm>
          <a:prstGeom prst="ellipse">
            <a:avLst/>
          </a:prstGeom>
          <a:solidFill>
            <a:srgbClr val="8A1076">
              <a:alpha val="31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0" name="Rectangle 52"/>
          <p:cNvSpPr>
            <a:spLocks noChangeArrowheads="1"/>
          </p:cNvSpPr>
          <p:nvPr/>
        </p:nvSpPr>
        <p:spPr bwMode="auto">
          <a:xfrm>
            <a:off x="5486400" y="3352800"/>
            <a:ext cx="34290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strengthen</a:t>
            </a:r>
          </a:p>
        </p:txBody>
      </p:sp>
      <p:sp>
        <p:nvSpPr>
          <p:cNvPr id="1230901" name="Line 53"/>
          <p:cNvSpPr>
            <a:spLocks noChangeShapeType="1"/>
          </p:cNvSpPr>
          <p:nvPr/>
        </p:nvSpPr>
        <p:spPr bwMode="auto">
          <a:xfrm flipH="1" flipV="1">
            <a:off x="5334000" y="3048000"/>
            <a:ext cx="533400" cy="3810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2" name="Rectangle 54"/>
          <p:cNvSpPr>
            <a:spLocks noChangeArrowheads="1"/>
          </p:cNvSpPr>
          <p:nvPr/>
        </p:nvSpPr>
        <p:spPr bwMode="auto">
          <a:xfrm>
            <a:off x="0" y="3978275"/>
            <a:ext cx="2819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weaken</a:t>
            </a:r>
          </a:p>
        </p:txBody>
      </p:sp>
      <p:sp>
        <p:nvSpPr>
          <p:cNvPr id="1230903" name="Oval 55"/>
          <p:cNvSpPr>
            <a:spLocks noChangeArrowheads="1"/>
          </p:cNvSpPr>
          <p:nvPr/>
        </p:nvSpPr>
        <p:spPr bwMode="auto">
          <a:xfrm>
            <a:off x="914400" y="1524000"/>
            <a:ext cx="2590800" cy="1828800"/>
          </a:xfrm>
          <a:prstGeom prst="ellipse">
            <a:avLst/>
          </a:prstGeom>
          <a:solidFill>
            <a:schemeClr val="accent2">
              <a:alpha val="31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4" name="Line 56"/>
          <p:cNvSpPr>
            <a:spLocks noChangeShapeType="1"/>
          </p:cNvSpPr>
          <p:nvPr/>
        </p:nvSpPr>
        <p:spPr bwMode="auto">
          <a:xfrm flipV="1">
            <a:off x="1143000" y="3124200"/>
            <a:ext cx="609600" cy="9144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8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3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99" grpId="0" animBg="1"/>
      <p:bldP spid="1230900" grpId="0"/>
      <p:bldP spid="1230901" grpId="0" animBg="1"/>
      <p:bldP spid="1230902" grpId="0"/>
      <p:bldP spid="1230903" grpId="0" animBg="1"/>
      <p:bldP spid="12309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62556-3AA0-2043-8182-2FCF34F1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71" y="0"/>
            <a:ext cx="50610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9D998-BA00-F247-9E62-8E329FB426D7}"/>
              </a:ext>
            </a:extLst>
          </p:cNvPr>
          <p:cNvSpPr txBox="1"/>
          <p:nvPr/>
        </p:nvSpPr>
        <p:spPr>
          <a:xfrm rot="5400000">
            <a:off x="1234440" y="2971799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624196-711B-AC47-A122-B794DC92205E}"/>
              </a:ext>
            </a:extLst>
          </p:cNvPr>
          <p:cNvCxnSpPr/>
          <p:nvPr/>
        </p:nvCxnSpPr>
        <p:spPr bwMode="auto">
          <a:xfrm>
            <a:off x="3459480" y="2758440"/>
            <a:ext cx="2590800" cy="17373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B79AD-1565-AD4E-BF4B-E889AE8337D5}"/>
              </a:ext>
            </a:extLst>
          </p:cNvPr>
          <p:cNvSpPr txBox="1"/>
          <p:nvPr/>
        </p:nvSpPr>
        <p:spPr>
          <a:xfrm>
            <a:off x="6995160" y="4480560"/>
            <a:ext cx="124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or energy speed: fast eastward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5754-E85D-9740-B7F2-80A1EF58481F}"/>
              </a:ext>
            </a:extLst>
          </p:cNvPr>
          <p:cNvSpPr txBox="1"/>
          <p:nvPr/>
        </p:nvSpPr>
        <p:spPr>
          <a:xfrm>
            <a:off x="7132320" y="1234440"/>
            <a:ext cx="1783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phase velocity near zero (almost stationary waves,) like in the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B5B8-D158-DD49-8678-F06A87257A8D}"/>
              </a:ext>
            </a:extLst>
          </p:cNvPr>
          <p:cNvSpPr txBox="1"/>
          <p:nvPr/>
        </p:nvSpPr>
        <p:spPr>
          <a:xfrm>
            <a:off x="304800" y="518160"/>
            <a:ext cx="242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Z’(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time)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7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inds_Rivervideo_xurl3F.mp4" descr="Winds_Rivervideo_xurl3F.mp4">
            <a:hlinkClick r:id="" action="ppaction://media"/>
            <a:extLst>
              <a:ext uri="{FF2B5EF4-FFF2-40B4-BE49-F238E27FC236}">
                <a16:creationId xmlns:a16="http://schemas.microsoft.com/office/drawing/2014/main" id="{F4DCADA9-08B2-4929-BDC5-1588023EE4E7}"/>
              </a:ext>
            </a:extLst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090613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29157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A97-5254-7A46-BCC6-9954F5B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70F1-7C3E-AA44-80DF-846C44DB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C4DFE-CDEA-0B40-98E4-9B30C2DD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37" y="0"/>
            <a:ext cx="679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C790-FA3A-6E43-AE92-FC1CE05B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midlatitude Rossby waves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E0EA-C01D-DF49-B4B1-AC42BEDA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Wirth, V., M. Riemer, E.K. Chang, and O. Martius, 2018: </a:t>
            </a:r>
            <a:r>
              <a:rPr lang="en-US" u="sng" dirty="0">
                <a:hlinkClick r:id="rId2"/>
              </a:rPr>
              <a:t>Rossby Wave Packets on the Midlatitude Waveguide—A Review.</a:t>
            </a:r>
            <a:r>
              <a:rPr lang="en-US" dirty="0"/>
              <a:t> </a:t>
            </a:r>
          </a:p>
          <a:p>
            <a:r>
              <a:rPr lang="en-US" i="1" dirty="0"/>
              <a:t>Mon. </a:t>
            </a:r>
            <a:r>
              <a:rPr lang="en-US" i="1" dirty="0" err="1"/>
              <a:t>Wea</a:t>
            </a:r>
            <a:r>
              <a:rPr lang="en-US" i="1" dirty="0"/>
              <a:t>. Rev.,</a:t>
            </a:r>
            <a:r>
              <a:rPr lang="en-US" dirty="0"/>
              <a:t> </a:t>
            </a:r>
            <a:r>
              <a:rPr lang="en-US" b="1" dirty="0"/>
              <a:t>146</a:t>
            </a:r>
            <a:r>
              <a:rPr lang="en-US" dirty="0"/>
              <a:t>, 1965–2001</a:t>
            </a:r>
          </a:p>
          <a:p>
            <a:r>
              <a:rPr lang="en-US" u="sng" dirty="0">
                <a:hlinkClick r:id="rId3"/>
              </a:rPr>
              <a:t>https://doi.org/10.1175/MWR-D-16-0483.1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6008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1795-87A2-1C4A-A437-737C6F46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dates: time-</a:t>
            </a:r>
            <a:r>
              <a:rPr lang="en-US" dirty="0" err="1"/>
              <a:t>lon</a:t>
            </a:r>
            <a:r>
              <a:rPr lang="en-US" dirty="0"/>
              <a:t> book plot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8165-D76F-E746-8D1D-6BD2C05AA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psl.noaa.gov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hovmoller</a:t>
            </a:r>
            <a:r>
              <a:rPr lang="en-US" dirty="0"/>
              <a:t>/</a:t>
            </a:r>
            <a:r>
              <a:rPr lang="en-US" dirty="0" err="1"/>
              <a:t>timeplot.ncl.pl?var</a:t>
            </a:r>
            <a:r>
              <a:rPr lang="en-US" dirty="0"/>
              <a:t>=</a:t>
            </a:r>
            <a:r>
              <a:rPr lang="en-US" dirty="0" err="1"/>
              <a:t>hgt&amp;level</a:t>
            </a:r>
            <a:r>
              <a:rPr lang="en-US" dirty="0"/>
              <a:t>=500&amp;mon1=</a:t>
            </a:r>
            <a:r>
              <a:rPr lang="en-US" dirty="0">
                <a:solidFill>
                  <a:srgbClr val="FF0000"/>
                </a:solidFill>
              </a:rPr>
              <a:t>9</a:t>
            </a:r>
            <a:r>
              <a:rPr lang="en-US" dirty="0"/>
              <a:t>&amp;mon2=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&amp;day1=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&amp;day2=</a:t>
            </a:r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&amp;yr1=</a:t>
            </a:r>
            <a:r>
              <a:rPr lang="en-US" dirty="0">
                <a:solidFill>
                  <a:srgbClr val="FF0000"/>
                </a:solidFill>
              </a:rPr>
              <a:t>2022</a:t>
            </a:r>
            <a:r>
              <a:rPr lang="en-US" dirty="0"/>
              <a:t>&amp;yr2=</a:t>
            </a:r>
            <a:r>
              <a:rPr lang="en-US" dirty="0">
                <a:solidFill>
                  <a:srgbClr val="FF0000"/>
                </a:solidFill>
              </a:rPr>
              <a:t>2022</a:t>
            </a:r>
            <a:r>
              <a:rPr lang="en-US" dirty="0"/>
              <a:t>&amp;datatype=</a:t>
            </a:r>
            <a:r>
              <a:rPr lang="en-US" dirty="0" err="1"/>
              <a:t>ncepreanalysis&amp;type</a:t>
            </a:r>
            <a:r>
              <a:rPr lang="en-US" dirty="0"/>
              <a:t>=</a:t>
            </a:r>
            <a:r>
              <a:rPr lang="en-US" dirty="0" err="1"/>
              <a:t>anom&amp;fxdlon</a:t>
            </a:r>
            <a:r>
              <a:rPr lang="en-US" dirty="0"/>
              <a:t>=</a:t>
            </a:r>
            <a:r>
              <a:rPr lang="en-US" dirty="0" err="1"/>
              <a:t>no&amp;postscript</a:t>
            </a:r>
            <a:r>
              <a:rPr lang="en-US" dirty="0"/>
              <a:t>=no&amp;lon1=&amp;lon2=&amp;lat1=35&amp;lat2=45&amp;cint=&amp;</a:t>
            </a:r>
            <a:r>
              <a:rPr lang="en-US" dirty="0" err="1"/>
              <a:t>lowr</a:t>
            </a:r>
            <a:r>
              <a:rPr lang="en-US" dirty="0"/>
              <a:t>=&amp;</a:t>
            </a:r>
            <a:r>
              <a:rPr lang="en-US" dirty="0" err="1"/>
              <a:t>highr</a:t>
            </a:r>
            <a:r>
              <a:rPr lang="en-US" dirty="0"/>
              <a:t>=&amp;size=100&amp;color=</a:t>
            </a:r>
            <a:r>
              <a:rPr lang="en-US" dirty="0" err="1"/>
              <a:t>Default&amp;Submit</a:t>
            </a:r>
            <a:r>
              <a:rPr lang="en-US" dirty="0"/>
              <a:t>=</a:t>
            </a:r>
            <a:r>
              <a:rPr lang="en-US" dirty="0" err="1"/>
              <a:t>Create+Plot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9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A97-5254-7A46-BCC6-9954F5B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70F1-7C3E-AA44-80DF-846C44DB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36D4-5BBC-FA4F-88A5-CB913A2B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75"/>
            <a:ext cx="9144000" cy="66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Momentum: not conserved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 for thickness for heights Z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7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2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2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9700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96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at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midlevels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7600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Ignoring the divergence term... </a:t>
            </a:r>
            <a:br>
              <a:rPr lang="en-US"/>
            </a:br>
            <a:r>
              <a:rPr lang="en-US"/>
              <a:t>for 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9506"/>
            <a:ext cx="8229600" cy="4286657"/>
          </a:xfrm>
        </p:spPr>
        <p:txBody>
          <a:bodyPr/>
          <a:lstStyle/>
          <a:p>
            <a:r>
              <a:rPr lang="en-US" dirty="0"/>
              <a:t>We will return to it when we define "potential vorticity" …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41ACE-133E-1145-BAE5-687A2D945C93}"/>
              </a:ext>
            </a:extLst>
          </p:cNvPr>
          <p:cNvGrpSpPr/>
          <p:nvPr/>
        </p:nvGrpSpPr>
        <p:grpSpPr>
          <a:xfrm>
            <a:off x="999619" y="3852128"/>
            <a:ext cx="7089617" cy="935885"/>
            <a:chOff x="1189255" y="3028479"/>
            <a:chExt cx="5621331" cy="670134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57C000B7-D0F3-0846-97D1-9E6AC258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255" y="3028479"/>
              <a:ext cx="1327462" cy="62276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A32FC75A-E9C1-6341-9C5B-30C4DF883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890"/>
            <a:stretch>
              <a:fillRect/>
            </a:stretch>
          </p:blipFill>
          <p:spPr>
            <a:xfrm>
              <a:off x="4342316" y="3075853"/>
              <a:ext cx="2468270" cy="62276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6FB98-BB8F-4E47-B7E6-206E068FB928}"/>
                </a:ext>
              </a:extLst>
            </p:cNvPr>
            <p:cNvSpPr txBox="1"/>
            <p:nvPr/>
          </p:nvSpPr>
          <p:spPr>
            <a:xfrm>
              <a:off x="2885186" y="3029234"/>
              <a:ext cx="950109" cy="46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Same eqn.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Wingdings"/>
                </a:rPr>
                <a:t>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BVE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Wingdings" pitchFamily="2" charset="2"/>
                </a:rPr>
                <a:t>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76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12271</TotalTime>
  <Words>1007</Words>
  <Application>Microsoft Macintosh PowerPoint</Application>
  <PresentationFormat>On-screen Show (4:3)</PresentationFormat>
  <Paragraphs>122</Paragraphs>
  <Slides>21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Math1</vt:lpstr>
      <vt:lpstr>ＭＳ Ｐゴシック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3_Office Theme</vt:lpstr>
      <vt:lpstr>Contemporary</vt:lpstr>
      <vt:lpstr>1_Blank Presentation</vt:lpstr>
      <vt:lpstr>Equation</vt:lpstr>
      <vt:lpstr>Conservation equations: we really really love ‘em! </vt:lpstr>
      <vt:lpstr>PowerPoint Presentation</vt:lpstr>
      <vt:lpstr>PowerPoint Presentation</vt:lpstr>
      <vt:lpstr>Momentum: not conserved enough</vt:lpstr>
      <vt:lpstr>Holy grail of dynamics: get div &amp; </vt:lpstr>
      <vt:lpstr>Heh heh ... did I say "any cost"... ? gulp</vt:lpstr>
      <vt:lpstr>PowerPoint Presentation</vt:lpstr>
      <vt:lpstr>PowerPoint Presentation</vt:lpstr>
      <vt:lpstr>Ignoring the divergence term...  for now...</vt:lpstr>
      <vt:lpstr>Conservation of absolute vorticity: how?</vt:lpstr>
      <vt:lpstr>Relative, planetary, and absolute vorticity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midlatitude Rossby waves review</vt:lpstr>
      <vt:lpstr>Edit the dates: time-lon book plot </vt:lpstr>
    </vt:vector>
  </TitlesOfParts>
  <Manager/>
  <Company>univ of miami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407 Weather Analysis Lab 3: vorticity</dc:title>
  <dc:subject>MSC 407</dc:subject>
  <dc:creator>brian mapes</dc:creator>
  <cp:keywords/>
  <dc:description/>
  <cp:lastModifiedBy>Microsoft Office User</cp:lastModifiedBy>
  <cp:revision>132</cp:revision>
  <cp:lastPrinted>2012-08-29T23:34:08Z</cp:lastPrinted>
  <dcterms:created xsi:type="dcterms:W3CDTF">2014-09-16T19:28:04Z</dcterms:created>
  <dcterms:modified xsi:type="dcterms:W3CDTF">2022-10-12T14:47:54Z</dcterms:modified>
  <cp:category/>
</cp:coreProperties>
</file>